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3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8" r:id="rId9"/>
    <p:sldId id="263" r:id="rId10"/>
    <p:sldId id="264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76" autoAdjust="0"/>
  </p:normalViewPr>
  <p:slideViewPr>
    <p:cSldViewPr>
      <p:cViewPr varScale="1">
        <p:scale>
          <a:sx n="65" d="100"/>
          <a:sy n="65" d="100"/>
        </p:scale>
        <p:origin x="-14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33C19C-1866-494E-AC91-7C5EC89E4F07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B32BDB-5B44-476D-9CBF-5EADB7288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9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7" y="1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5" y="4246564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3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5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1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1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3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9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6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1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3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5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1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1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3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3" y="1219200"/>
            <a:ext cx="132763" cy="128467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2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2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3" y="1371600"/>
            <a:ext cx="132763" cy="128467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9" y="1474763"/>
            <a:ext cx="132763" cy="128467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500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500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500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9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6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6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6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1988840"/>
            <a:ext cx="7772400" cy="4329664"/>
          </a:xfrm>
        </p:spPr>
        <p:txBody>
          <a:bodyPr/>
          <a:lstStyle/>
          <a:p>
            <a:r>
              <a:rPr lang="ru-RU" dirty="0" smtClean="0"/>
              <a:t>Стихотворная и прозаическая речь. Ритм, рифма, строфа.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692696"/>
            <a:ext cx="7772400" cy="7200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В поэтической мастерской</a:t>
            </a:r>
            <a:endParaRPr lang="ru-RU" sz="4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Проверим.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Улицей гуляет</a:t>
            </a:r>
            <a:br>
              <a:rPr lang="ru-RU" dirty="0" smtClean="0"/>
            </a:br>
            <a:r>
              <a:rPr lang="ru-RU" dirty="0" smtClean="0"/>
              <a:t>Дедушка </a:t>
            </a:r>
            <a:r>
              <a:rPr lang="ru-RU" i="1" dirty="0" smtClean="0"/>
              <a:t>Мороз,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Иней рассыпает</a:t>
            </a:r>
            <a:br>
              <a:rPr lang="ru-RU" dirty="0" smtClean="0"/>
            </a:br>
            <a:r>
              <a:rPr lang="ru-RU" dirty="0" smtClean="0"/>
              <a:t>По ветвям </a:t>
            </a:r>
            <a:r>
              <a:rPr lang="ru-RU" i="1" dirty="0" smtClean="0"/>
              <a:t>берез.</a:t>
            </a:r>
            <a:endParaRPr lang="ru-RU" dirty="0" smtClean="0"/>
          </a:p>
          <a:p>
            <a:r>
              <a:rPr lang="ru-RU" dirty="0" smtClean="0"/>
              <a:t>Ходит, бородою</a:t>
            </a:r>
            <a:br>
              <a:rPr lang="ru-RU" dirty="0" smtClean="0"/>
            </a:br>
            <a:r>
              <a:rPr lang="ru-RU" dirty="0" smtClean="0"/>
              <a:t>Белою трясет,</a:t>
            </a:r>
            <a:br>
              <a:rPr lang="ru-RU" dirty="0" smtClean="0"/>
            </a:br>
            <a:r>
              <a:rPr lang="ru-RU" dirty="0" smtClean="0"/>
              <a:t>Топает </a:t>
            </a:r>
            <a:r>
              <a:rPr lang="ru-RU" i="1" dirty="0" smtClean="0"/>
              <a:t>ногою,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Только треск </a:t>
            </a:r>
            <a:r>
              <a:rPr lang="ru-RU" i="1" dirty="0" smtClean="0"/>
              <a:t>идет.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3076" name="Picture 4" descr="Новый год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412776"/>
            <a:ext cx="3810000" cy="428625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4437112"/>
            <a:ext cx="7772400" cy="1368152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  <p:pic>
        <p:nvPicPr>
          <p:cNvPr id="1026" name="Picture 2" descr="http://grovit.cz/ZABAVNY_majka57/GIF/mraky_duha/mraky_gif/1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96752"/>
            <a:ext cx="7056784" cy="230425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Сравните предложения: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/>
              <a:t>1) Белый , пушистый снег кружится в воздухе и тихо падает на землю.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i="1" dirty="0" smtClean="0"/>
              <a:t>2) Белый снег, пушистый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В воздухе кружится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 И на землю тихо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 Падает, ложится.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980728"/>
            <a:ext cx="7772400" cy="3024336"/>
          </a:xfrm>
        </p:spPr>
        <p:txBody>
          <a:bodyPr/>
          <a:lstStyle/>
          <a:p>
            <a:r>
              <a:rPr lang="ru-RU" b="1" dirty="0" smtClean="0"/>
              <a:t>Ритм</a:t>
            </a:r>
            <a:r>
              <a:rPr lang="ru-RU" dirty="0" smtClean="0"/>
              <a:t> – это повторение каких-либо однозначных явлений через равные промежутки времени ( например, чередование ударных и безударных слогов в строке)</a:t>
            </a:r>
            <a:endParaRPr lang="ru-RU" dirty="0"/>
          </a:p>
        </p:txBody>
      </p:sp>
      <p:pic>
        <p:nvPicPr>
          <p:cNvPr id="10244" name="Picture 4" descr="http://grovit.cz/ZABAVNY_majka57/GIF/oci_ruce/1/2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3933056"/>
            <a:ext cx="2160240" cy="184098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i="1" dirty="0" smtClean="0"/>
              <a:t>Наблюдение за рисунком стихотворного ритма.</a:t>
            </a:r>
            <a:br>
              <a:rPr lang="ru-RU" sz="3200" b="1" i="1" dirty="0" smtClean="0"/>
            </a:br>
            <a:r>
              <a:rPr lang="ru-RU" sz="3200" b="1" i="1" dirty="0" smtClean="0"/>
              <a:t/>
            </a:r>
            <a:br>
              <a:rPr lang="ru-RU" sz="3200" b="1" i="1" dirty="0" smtClean="0"/>
            </a:br>
            <a:r>
              <a:rPr lang="ru-RU" sz="3200" b="1" i="1" dirty="0" smtClean="0"/>
              <a:t/>
            </a:r>
            <a:br>
              <a:rPr lang="ru-RU" sz="3200" b="1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276872"/>
            <a:ext cx="7772400" cy="4078688"/>
          </a:xfrm>
        </p:spPr>
        <p:txBody>
          <a:bodyPr>
            <a:normAutofit/>
          </a:bodyPr>
          <a:lstStyle/>
          <a:p>
            <a:r>
              <a:rPr lang="ru-RU" i="1" dirty="0" smtClean="0"/>
              <a:t>На </a:t>
            </a:r>
            <a:r>
              <a:rPr lang="ru-RU" i="1" dirty="0" err="1" smtClean="0"/>
              <a:t>дво-</a:t>
            </a:r>
            <a:r>
              <a:rPr lang="ru-RU" b="1" dirty="0" err="1" smtClean="0"/>
              <a:t>рах</a:t>
            </a:r>
            <a:r>
              <a:rPr lang="ru-RU" i="1" dirty="0" smtClean="0"/>
              <a:t> и </a:t>
            </a:r>
            <a:r>
              <a:rPr lang="ru-RU" i="1" dirty="0" err="1" smtClean="0"/>
              <a:t>до-</a:t>
            </a:r>
            <a:r>
              <a:rPr lang="ru-RU" b="1" dirty="0" err="1" smtClean="0"/>
              <a:t>мах</a:t>
            </a:r>
            <a:r>
              <a:rPr lang="ru-RU" dirty="0" smtClean="0"/>
              <a:t>                </a:t>
            </a:r>
            <a:r>
              <a:rPr lang="ru-RU" i="1" dirty="0" smtClean="0"/>
              <a:t>(Б-Б-</a:t>
            </a:r>
            <a:r>
              <a:rPr lang="ru-RU" b="1" i="1" dirty="0" smtClean="0"/>
              <a:t>У</a:t>
            </a:r>
            <a:r>
              <a:rPr lang="ru-RU" i="1" dirty="0" smtClean="0"/>
              <a:t>-Б-Б-</a:t>
            </a:r>
            <a:r>
              <a:rPr lang="ru-RU" b="1" i="1" dirty="0" smtClean="0"/>
              <a:t>У</a:t>
            </a:r>
            <a:r>
              <a:rPr lang="ru-RU" i="1" dirty="0" smtClean="0"/>
              <a:t>)</a:t>
            </a:r>
            <a:endParaRPr lang="ru-RU" dirty="0" smtClean="0"/>
          </a:p>
          <a:p>
            <a:r>
              <a:rPr lang="ru-RU" i="1" dirty="0" smtClean="0"/>
              <a:t>Снег </a:t>
            </a:r>
            <a:r>
              <a:rPr lang="ru-RU" i="1" dirty="0" err="1" smtClean="0"/>
              <a:t>ле-</a:t>
            </a:r>
            <a:r>
              <a:rPr lang="ru-RU" b="1" dirty="0" err="1" smtClean="0"/>
              <a:t>жит</a:t>
            </a:r>
            <a:r>
              <a:rPr lang="ru-RU" i="1" dirty="0" smtClean="0"/>
              <a:t> </a:t>
            </a:r>
            <a:r>
              <a:rPr lang="ru-RU" i="1" dirty="0" err="1" smtClean="0"/>
              <a:t>по-лот-</a:t>
            </a:r>
            <a:r>
              <a:rPr lang="ru-RU" b="1" dirty="0" err="1" smtClean="0"/>
              <a:t>ном</a:t>
            </a:r>
            <a:r>
              <a:rPr lang="ru-RU" dirty="0" smtClean="0"/>
              <a:t>    </a:t>
            </a:r>
            <a:r>
              <a:rPr lang="ru-RU" i="1" dirty="0" smtClean="0"/>
              <a:t>(Б-Б-</a:t>
            </a:r>
            <a:r>
              <a:rPr lang="ru-RU" b="1" i="1" dirty="0" smtClean="0"/>
              <a:t>У</a:t>
            </a:r>
            <a:r>
              <a:rPr lang="ru-RU" i="1" dirty="0" smtClean="0"/>
              <a:t>-Б-Б-</a:t>
            </a:r>
            <a:r>
              <a:rPr lang="ru-RU" b="1" i="1" dirty="0" smtClean="0"/>
              <a:t>У</a:t>
            </a:r>
            <a:r>
              <a:rPr lang="ru-RU" i="1" dirty="0" smtClean="0"/>
              <a:t>)</a:t>
            </a:r>
            <a:endParaRPr lang="ru-RU" dirty="0" smtClean="0"/>
          </a:p>
          <a:p>
            <a:r>
              <a:rPr lang="ru-RU" i="1" dirty="0" smtClean="0"/>
              <a:t>И от </a:t>
            </a:r>
            <a:r>
              <a:rPr lang="ru-RU" b="1" dirty="0" err="1" smtClean="0"/>
              <a:t>солн</a:t>
            </a:r>
            <a:r>
              <a:rPr lang="ru-RU" i="1" dirty="0" err="1" smtClean="0"/>
              <a:t>-ца</a:t>
            </a:r>
            <a:r>
              <a:rPr lang="ru-RU" i="1" dirty="0" smtClean="0"/>
              <a:t> </a:t>
            </a:r>
            <a:r>
              <a:rPr lang="ru-RU" i="1" dirty="0" err="1" smtClean="0"/>
              <a:t>блес-</a:t>
            </a:r>
            <a:r>
              <a:rPr lang="ru-RU" b="1" dirty="0" err="1" smtClean="0"/>
              <a:t>тит</a:t>
            </a:r>
            <a:r>
              <a:rPr lang="ru-RU" dirty="0" smtClean="0"/>
              <a:t>       </a:t>
            </a:r>
            <a:r>
              <a:rPr lang="ru-RU" i="1" dirty="0" smtClean="0"/>
              <a:t>(Б-Б-</a:t>
            </a:r>
            <a:r>
              <a:rPr lang="ru-RU" b="1" i="1" dirty="0" smtClean="0"/>
              <a:t>У</a:t>
            </a:r>
            <a:r>
              <a:rPr lang="ru-RU" i="1" dirty="0" smtClean="0"/>
              <a:t>-Б-Б-</a:t>
            </a:r>
            <a:r>
              <a:rPr lang="ru-RU" b="1" i="1" dirty="0" smtClean="0"/>
              <a:t>У</a:t>
            </a:r>
            <a:r>
              <a:rPr lang="ru-RU" i="1" dirty="0" smtClean="0"/>
              <a:t>)</a:t>
            </a:r>
            <a:endParaRPr lang="ru-RU" dirty="0" smtClean="0"/>
          </a:p>
          <a:p>
            <a:r>
              <a:rPr lang="ru-RU" i="1" dirty="0" err="1" smtClean="0"/>
              <a:t>Раз-но-</a:t>
            </a:r>
            <a:r>
              <a:rPr lang="ru-RU" b="1" dirty="0" err="1" smtClean="0"/>
              <a:t>цвет</a:t>
            </a:r>
            <a:r>
              <a:rPr lang="ru-RU" i="1" dirty="0" err="1" smtClean="0"/>
              <a:t>-ным</a:t>
            </a:r>
            <a:r>
              <a:rPr lang="ru-RU" i="1" dirty="0" smtClean="0"/>
              <a:t> </a:t>
            </a:r>
            <a:r>
              <a:rPr lang="ru-RU" i="1" dirty="0" err="1" smtClean="0"/>
              <a:t>ог-</a:t>
            </a:r>
            <a:r>
              <a:rPr lang="ru-RU" b="1" dirty="0" err="1" smtClean="0"/>
              <a:t>нем</a:t>
            </a:r>
            <a:r>
              <a:rPr lang="ru-RU" i="1" dirty="0" smtClean="0"/>
              <a:t>.</a:t>
            </a:r>
            <a:r>
              <a:rPr lang="ru-RU" dirty="0" smtClean="0"/>
              <a:t>   </a:t>
            </a:r>
            <a:r>
              <a:rPr lang="ru-RU" i="1" dirty="0" smtClean="0"/>
              <a:t>(Б-Б-</a:t>
            </a:r>
            <a:r>
              <a:rPr lang="ru-RU" b="1" i="1" dirty="0" smtClean="0"/>
              <a:t>У</a:t>
            </a:r>
            <a:r>
              <a:rPr lang="ru-RU" i="1" dirty="0" smtClean="0"/>
              <a:t>-Б-Б-</a:t>
            </a:r>
            <a:r>
              <a:rPr lang="ru-RU" b="1" i="1" dirty="0" smtClean="0"/>
              <a:t>У</a:t>
            </a:r>
            <a:r>
              <a:rPr lang="ru-RU" i="1" dirty="0" smtClean="0"/>
              <a:t>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548680"/>
            <a:ext cx="7772400" cy="4320480"/>
          </a:xfrm>
        </p:spPr>
        <p:txBody>
          <a:bodyPr/>
          <a:lstStyle/>
          <a:p>
            <a:r>
              <a:rPr lang="ru-RU" b="1" u="sng" dirty="0" smtClean="0"/>
              <a:t>Рифма</a:t>
            </a:r>
            <a:r>
              <a:rPr lang="ru-RU" dirty="0" smtClean="0"/>
              <a:t> – это созвучие окончаний стихотворных строк. По-гречески слово «</a:t>
            </a:r>
            <a:r>
              <a:rPr lang="ru-RU" dirty="0" err="1" smtClean="0"/>
              <a:t>рифмос</a:t>
            </a:r>
            <a:r>
              <a:rPr lang="ru-RU" dirty="0" smtClean="0"/>
              <a:t>» означает «стройность», «соразмерность».</a:t>
            </a:r>
          </a:p>
          <a:p>
            <a:pPr>
              <a:buNone/>
            </a:pPr>
            <a:endParaRPr lang="ru-RU" dirty="0" smtClean="0"/>
          </a:p>
          <a:p>
            <a:r>
              <a:rPr lang="ru-RU" sz="3200" b="1" u="sng" dirty="0" smtClean="0"/>
              <a:t>Стих</a:t>
            </a:r>
            <a:r>
              <a:rPr lang="ru-RU" sz="3200" u="sng" dirty="0" smtClean="0"/>
              <a:t>-</a:t>
            </a:r>
            <a:r>
              <a:rPr lang="ru-RU" sz="3200" dirty="0" smtClean="0"/>
              <a:t> одна стихотворная строка.</a:t>
            </a:r>
          </a:p>
          <a:p>
            <a:endParaRPr lang="ru-RU" dirty="0"/>
          </a:p>
        </p:txBody>
      </p:sp>
      <p:pic>
        <p:nvPicPr>
          <p:cNvPr id="8194" name="Picture 2" descr="http://grovit.cz/ZABAVNY_majka57/GIF/oci_ruce/1/2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005064"/>
            <a:ext cx="2520280" cy="187220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Найдите рифмы в строках стихотворений любимых и известных поэтов.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Заколдован </a:t>
            </a:r>
            <a:r>
              <a:rPr lang="ru-RU" i="1" dirty="0" smtClean="0"/>
              <a:t>невидимкой.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Дремлет лес под сказку </a:t>
            </a:r>
            <a:r>
              <a:rPr lang="ru-RU" u="sng" dirty="0" smtClean="0"/>
              <a:t>сна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Словно белою </a:t>
            </a:r>
            <a:r>
              <a:rPr lang="ru-RU" i="1" dirty="0" smtClean="0"/>
              <a:t>косынкой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Подвязалася</a:t>
            </a:r>
            <a:r>
              <a:rPr lang="ru-RU" dirty="0" smtClean="0"/>
              <a:t> </a:t>
            </a:r>
            <a:r>
              <a:rPr lang="ru-RU" u="sng" dirty="0" smtClean="0"/>
              <a:t>сосна</a:t>
            </a:r>
            <a:r>
              <a:rPr lang="ru-RU" dirty="0" smtClean="0"/>
              <a:t>. </a:t>
            </a:r>
            <a:br>
              <a:rPr lang="ru-RU" dirty="0" smtClean="0"/>
            </a:br>
            <a:r>
              <a:rPr lang="ru-RU" dirty="0" smtClean="0"/>
              <a:t>(С. Есенин)</a:t>
            </a:r>
          </a:p>
          <a:p>
            <a:r>
              <a:rPr lang="ru-RU" dirty="0" smtClean="0"/>
              <a:t>Снега покрыли гладкие </a:t>
            </a:r>
            <a:r>
              <a:rPr lang="ru-RU" i="1" dirty="0" smtClean="0"/>
              <a:t>равнины,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Едва заметен санок первый </a:t>
            </a:r>
            <a:r>
              <a:rPr lang="ru-RU" u="sng" dirty="0" smtClean="0"/>
              <a:t>след,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Румянец нежный льет закатный </a:t>
            </a:r>
            <a:r>
              <a:rPr lang="ru-RU" u="sng" dirty="0" smtClean="0"/>
              <a:t>свет,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Окрася</a:t>
            </a:r>
            <a:r>
              <a:rPr lang="ru-RU" dirty="0" smtClean="0"/>
              <a:t> розою холмов </a:t>
            </a:r>
            <a:r>
              <a:rPr lang="ru-RU" i="1" dirty="0" smtClean="0"/>
              <a:t>вершины.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(М. Кузмин)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692696"/>
            <a:ext cx="7772400" cy="566286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Вот ветер тучи нагоняя,</a:t>
            </a:r>
          </a:p>
          <a:p>
            <a:pPr>
              <a:buNone/>
            </a:pPr>
            <a:r>
              <a:rPr lang="ru-RU" dirty="0" smtClean="0"/>
              <a:t>     Дохнул, завыл,  - и вот сама</a:t>
            </a:r>
          </a:p>
          <a:p>
            <a:pPr>
              <a:buNone/>
            </a:pPr>
            <a:r>
              <a:rPr lang="ru-RU" dirty="0" smtClean="0"/>
              <a:t>     Идет волшебница зима.</a:t>
            </a:r>
          </a:p>
          <a:p>
            <a:r>
              <a:rPr lang="ru-RU" dirty="0" smtClean="0"/>
              <a:t>Пришла, рассыпалась; клоками</a:t>
            </a:r>
            <a:br>
              <a:rPr lang="ru-RU" dirty="0" smtClean="0"/>
            </a:br>
            <a:r>
              <a:rPr lang="ru-RU" dirty="0" smtClean="0"/>
              <a:t>Повисла на суках дубов;</a:t>
            </a:r>
            <a:br>
              <a:rPr lang="ru-RU" dirty="0" smtClean="0"/>
            </a:br>
            <a:r>
              <a:rPr lang="ru-RU" dirty="0" smtClean="0"/>
              <a:t>Легла волнистыми коврами</a:t>
            </a:r>
            <a:br>
              <a:rPr lang="ru-RU" dirty="0" smtClean="0"/>
            </a:br>
            <a:r>
              <a:rPr lang="ru-RU" dirty="0" smtClean="0"/>
              <a:t>Среди полей, вокруг холмов;</a:t>
            </a:r>
          </a:p>
          <a:p>
            <a:r>
              <a:rPr lang="ru-RU" dirty="0" smtClean="0"/>
              <a:t>Брега с недвижною рекою</a:t>
            </a:r>
            <a:br>
              <a:rPr lang="ru-RU" dirty="0" smtClean="0"/>
            </a:br>
            <a:r>
              <a:rPr lang="ru-RU" dirty="0" smtClean="0"/>
              <a:t>Сравняла пухлой пеленою;</a:t>
            </a:r>
            <a:br>
              <a:rPr lang="ru-RU" dirty="0" smtClean="0"/>
            </a:br>
            <a:r>
              <a:rPr lang="ru-RU" dirty="0" smtClean="0"/>
              <a:t>Блеснул мороз. И рады мы </a:t>
            </a:r>
            <a:br>
              <a:rPr lang="ru-RU" dirty="0" smtClean="0"/>
            </a:br>
            <a:r>
              <a:rPr lang="ru-RU" dirty="0" smtClean="0"/>
              <a:t>Проказам матушки-зимы. </a:t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>(А.С.Пушкин)</a:t>
            </a:r>
          </a:p>
          <a:p>
            <a:endParaRPr lang="ru-RU" dirty="0"/>
          </a:p>
        </p:txBody>
      </p:sp>
      <p:pic>
        <p:nvPicPr>
          <p:cNvPr id="4" name="Picture 2" descr="Зимняя анимация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3212976"/>
            <a:ext cx="2664296" cy="309634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0" indent="-256032">
              <a:buFont typeface="Wingdings 3"/>
              <a:buChar char=""/>
              <a:defRPr/>
            </a:pPr>
            <a:r>
              <a:rPr lang="ru-RU" sz="3200" b="1" u="sng" dirty="0" smtClean="0"/>
              <a:t>Строфа</a:t>
            </a:r>
            <a:r>
              <a:rPr lang="ru-RU" sz="3200" dirty="0" smtClean="0"/>
              <a:t>-группа стихов, связанных общей системой рифмовки, единой интонацией.</a:t>
            </a:r>
          </a:p>
          <a:p>
            <a:pPr marL="365760" indent="-256032">
              <a:buNone/>
              <a:defRPr/>
            </a:pPr>
            <a:endParaRPr lang="ru-RU" sz="3200" b="1" dirty="0" smtClean="0"/>
          </a:p>
          <a:p>
            <a:pPr marL="365760" indent="-256032">
              <a:buNone/>
              <a:defRPr/>
            </a:pPr>
            <a:r>
              <a:rPr lang="ru-RU" sz="3200" b="1" dirty="0" smtClean="0"/>
              <a:t>Сквозь волнистые туманы </a:t>
            </a:r>
          </a:p>
          <a:p>
            <a:pPr marL="365760" indent="-256032">
              <a:buNone/>
              <a:defRPr/>
            </a:pPr>
            <a:r>
              <a:rPr lang="ru-RU" sz="3200" b="1" dirty="0" smtClean="0"/>
              <a:t>Пробирается луна,</a:t>
            </a:r>
          </a:p>
          <a:p>
            <a:pPr marL="365760" indent="-256032">
              <a:buNone/>
              <a:defRPr/>
            </a:pPr>
            <a:r>
              <a:rPr lang="ru-RU" sz="3200" b="1" dirty="0" smtClean="0"/>
              <a:t>На печальные поляны</a:t>
            </a:r>
          </a:p>
          <a:p>
            <a:pPr marL="365760" indent="-256032">
              <a:buNone/>
              <a:defRPr/>
            </a:pPr>
            <a:r>
              <a:rPr lang="ru-RU" sz="3200" b="1" dirty="0" smtClean="0"/>
              <a:t>Льёт печальный свет она.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7772400" cy="936104"/>
          </a:xfrm>
        </p:spPr>
        <p:txBody>
          <a:bodyPr/>
          <a:lstStyle/>
          <a:p>
            <a:r>
              <a:rPr lang="ru-RU" sz="3200" b="1" dirty="0" smtClean="0"/>
              <a:t>Самостоятельная работа.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Задание:  определи вид рифмы:</a:t>
            </a:r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27584" y="1412776"/>
            <a:ext cx="4536504" cy="511256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Еду. Тихо. Слышны звоны</a:t>
            </a:r>
          </a:p>
          <a:p>
            <a:pPr>
              <a:buNone/>
            </a:pPr>
            <a:r>
              <a:rPr lang="ru-RU" dirty="0" smtClean="0"/>
              <a:t>      Под копытом на снегу.</a:t>
            </a:r>
          </a:p>
          <a:p>
            <a:pPr>
              <a:buNone/>
            </a:pPr>
            <a:r>
              <a:rPr lang="ru-RU" dirty="0" smtClean="0"/>
              <a:t>      Только серые вороны</a:t>
            </a:r>
          </a:p>
          <a:p>
            <a:pPr>
              <a:buNone/>
            </a:pPr>
            <a:r>
              <a:rPr lang="ru-RU" dirty="0" smtClean="0"/>
              <a:t>      Расшумелись на снегу.</a:t>
            </a:r>
          </a:p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r>
              <a:rPr lang="ru-RU" dirty="0" smtClean="0"/>
              <a:t> Снег падает, слегка                                           кружится,</a:t>
            </a:r>
          </a:p>
          <a:p>
            <a:pPr>
              <a:buNone/>
            </a:pPr>
            <a:r>
              <a:rPr lang="ru-RU" dirty="0" smtClean="0"/>
              <a:t>      На землю медленно ложится.</a:t>
            </a:r>
          </a:p>
          <a:p>
            <a:pPr>
              <a:buNone/>
            </a:pPr>
            <a:r>
              <a:rPr lang="ru-RU" dirty="0" smtClean="0"/>
              <a:t>      Вот солнце в облаках мигает,</a:t>
            </a:r>
          </a:p>
          <a:p>
            <a:pPr>
              <a:buNone/>
            </a:pPr>
            <a:r>
              <a:rPr lang="ru-RU" dirty="0" smtClean="0"/>
              <a:t>     И иней на снегу сверкает.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932040" y="1916832"/>
            <a:ext cx="90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100" name="Picture 4" descr="Зимняя анимация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492896"/>
            <a:ext cx="3384376" cy="381642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185</TotalTime>
  <Words>215</Words>
  <Application>Microsoft Office PowerPoint</Application>
  <PresentationFormat>Экран (4:3)</PresentationFormat>
  <Paragraphs>43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Метро</vt:lpstr>
      <vt:lpstr>Стихотворная и прозаическая речь. Ритм, рифма, строфа. </vt:lpstr>
      <vt:lpstr>Сравните предложения:</vt:lpstr>
      <vt:lpstr>Слайд 3</vt:lpstr>
      <vt:lpstr>Наблюдение за рисунком стихотворного ритма.    </vt:lpstr>
      <vt:lpstr>Слайд 5</vt:lpstr>
      <vt:lpstr>Найдите рифмы в строках стихотворений любимых и известных поэтов.</vt:lpstr>
      <vt:lpstr>Слайд 7</vt:lpstr>
      <vt:lpstr>Слайд 8</vt:lpstr>
      <vt:lpstr>Самостоятельная работа. Задание:  определи вид рифмы:</vt:lpstr>
      <vt:lpstr>Проверим.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22</cp:revision>
  <dcterms:modified xsi:type="dcterms:W3CDTF">2015-12-19T11:28:01Z</dcterms:modified>
</cp:coreProperties>
</file>